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99" r:id="rId2"/>
    <p:sldId id="283" r:id="rId3"/>
    <p:sldId id="289" r:id="rId4"/>
    <p:sldId id="290" r:id="rId5"/>
    <p:sldId id="298" r:id="rId6"/>
    <p:sldId id="291" r:id="rId7"/>
  </p:sldIdLst>
  <p:sldSz cx="9144000" cy="6858000" type="screen4x3"/>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08E"/>
    <a:srgbClr val="9900CC"/>
    <a:srgbClr val="9933FF"/>
    <a:srgbClr val="E6E6E6"/>
    <a:srgbClr val="FFFF00"/>
    <a:srgbClr val="0033CC"/>
    <a:srgbClr val="0000CC"/>
    <a:srgbClr val="FFFFCC"/>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41" autoAdjust="0"/>
  </p:normalViewPr>
  <p:slideViewPr>
    <p:cSldViewPr>
      <p:cViewPr varScale="1">
        <p:scale>
          <a:sx n="62" d="100"/>
          <a:sy n="62" d="100"/>
        </p:scale>
        <p:origin x="3024" y="4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4"/>
    </p:cViewPr>
  </p:sorterViewPr>
  <p:notesViewPr>
    <p:cSldViewPr>
      <p:cViewPr>
        <p:scale>
          <a:sx n="75" d="100"/>
          <a:sy n="75" d="100"/>
        </p:scale>
        <p:origin x="216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854" cy="476748"/>
          </a:xfrm>
          <a:prstGeom prst="rect">
            <a:avLst/>
          </a:prstGeom>
        </p:spPr>
        <p:txBody>
          <a:bodyPr vert="horz" lIns="86533" tIns="43267" rIns="86533" bIns="43267" rtlCol="0"/>
          <a:lstStyle>
            <a:lvl1pPr algn="l">
              <a:defRPr sz="1200"/>
            </a:lvl1pPr>
          </a:lstStyle>
          <a:p>
            <a:endParaRPr lang="en-GB"/>
          </a:p>
        </p:txBody>
      </p:sp>
      <p:sp>
        <p:nvSpPr>
          <p:cNvPr id="3" name="Date Placeholder 2"/>
          <p:cNvSpPr>
            <a:spLocks noGrp="1"/>
          </p:cNvSpPr>
          <p:nvPr>
            <p:ph type="dt" sz="quarter" idx="1"/>
          </p:nvPr>
        </p:nvSpPr>
        <p:spPr>
          <a:xfrm>
            <a:off x="3888551" y="1"/>
            <a:ext cx="2975854" cy="476748"/>
          </a:xfrm>
          <a:prstGeom prst="rect">
            <a:avLst/>
          </a:prstGeom>
        </p:spPr>
        <p:txBody>
          <a:bodyPr vert="horz" lIns="86533" tIns="43267" rIns="86533" bIns="43267" rtlCol="0"/>
          <a:lstStyle>
            <a:lvl1pPr algn="r">
              <a:defRPr sz="1200"/>
            </a:lvl1pPr>
          </a:lstStyle>
          <a:p>
            <a:fld id="{8CF7727B-06AC-4C80-96A4-C10641EF70D8}" type="datetimeFigureOut">
              <a:rPr lang="en-GB" smtClean="0"/>
              <a:pPr/>
              <a:t>19/03/2025</a:t>
            </a:fld>
            <a:endParaRPr lang="en-GB"/>
          </a:p>
        </p:txBody>
      </p:sp>
      <p:sp>
        <p:nvSpPr>
          <p:cNvPr id="4" name="Footer Placeholder 3"/>
          <p:cNvSpPr>
            <a:spLocks noGrp="1"/>
          </p:cNvSpPr>
          <p:nvPr>
            <p:ph type="ftr" sz="quarter" idx="2"/>
          </p:nvPr>
        </p:nvSpPr>
        <p:spPr>
          <a:xfrm>
            <a:off x="0" y="9062649"/>
            <a:ext cx="2975854" cy="476748"/>
          </a:xfrm>
          <a:prstGeom prst="rect">
            <a:avLst/>
          </a:prstGeom>
        </p:spPr>
        <p:txBody>
          <a:bodyPr vert="horz" lIns="86533" tIns="43267" rIns="86533" bIns="43267" rtlCol="0" anchor="b"/>
          <a:lstStyle>
            <a:lvl1pPr algn="l">
              <a:defRPr sz="1200"/>
            </a:lvl1pPr>
          </a:lstStyle>
          <a:p>
            <a:endParaRPr lang="en-GB"/>
          </a:p>
        </p:txBody>
      </p:sp>
      <p:sp>
        <p:nvSpPr>
          <p:cNvPr id="5" name="Slide Number Placeholder 4"/>
          <p:cNvSpPr>
            <a:spLocks noGrp="1"/>
          </p:cNvSpPr>
          <p:nvPr>
            <p:ph type="sldNum" sz="quarter" idx="3"/>
          </p:nvPr>
        </p:nvSpPr>
        <p:spPr>
          <a:xfrm>
            <a:off x="3888551" y="9062649"/>
            <a:ext cx="2975854" cy="476748"/>
          </a:xfrm>
          <a:prstGeom prst="rect">
            <a:avLst/>
          </a:prstGeom>
        </p:spPr>
        <p:txBody>
          <a:bodyPr vert="horz" lIns="86533" tIns="43267" rIns="86533" bIns="43267" rtlCol="0" anchor="b"/>
          <a:lstStyle>
            <a:lvl1pPr algn="r">
              <a:defRPr sz="1200"/>
            </a:lvl1pPr>
          </a:lstStyle>
          <a:p>
            <a:fld id="{9D2FC7E9-517B-4CF1-85B4-6864644FA6B3}"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5240" cy="477044"/>
          </a:xfrm>
          <a:prstGeom prst="rect">
            <a:avLst/>
          </a:prstGeom>
        </p:spPr>
        <p:txBody>
          <a:bodyPr vert="horz" lIns="93731" tIns="46866" rIns="93731" bIns="46866" rtlCol="0"/>
          <a:lstStyle>
            <a:lvl1pPr algn="l">
              <a:defRPr sz="1300"/>
            </a:lvl1pPr>
          </a:lstStyle>
          <a:p>
            <a:endParaRPr lang="en-GB"/>
          </a:p>
        </p:txBody>
      </p:sp>
      <p:sp>
        <p:nvSpPr>
          <p:cNvPr id="3" name="Date Placeholder 2"/>
          <p:cNvSpPr>
            <a:spLocks noGrp="1"/>
          </p:cNvSpPr>
          <p:nvPr>
            <p:ph type="dt" idx="1"/>
          </p:nvPr>
        </p:nvSpPr>
        <p:spPr>
          <a:xfrm>
            <a:off x="3889112" y="2"/>
            <a:ext cx="2975240" cy="477044"/>
          </a:xfrm>
          <a:prstGeom prst="rect">
            <a:avLst/>
          </a:prstGeom>
        </p:spPr>
        <p:txBody>
          <a:bodyPr vert="horz" lIns="93731" tIns="46866" rIns="93731" bIns="46866" rtlCol="0"/>
          <a:lstStyle>
            <a:lvl1pPr algn="r">
              <a:defRPr sz="1300"/>
            </a:lvl1pPr>
          </a:lstStyle>
          <a:p>
            <a:fld id="{A5520B14-7582-4BCC-B486-33DA0CF32383}" type="datetimeFigureOut">
              <a:rPr lang="en-GB" smtClean="0"/>
              <a:pPr/>
              <a:t>19/03/2025</a:t>
            </a:fld>
            <a:endParaRPr lang="en-GB"/>
          </a:p>
        </p:txBody>
      </p:sp>
      <p:sp>
        <p:nvSpPr>
          <p:cNvPr id="4" name="Slide Image Placeholder 3"/>
          <p:cNvSpPr>
            <a:spLocks noGrp="1" noRot="1" noChangeAspect="1"/>
          </p:cNvSpPr>
          <p:nvPr>
            <p:ph type="sldImg" idx="2"/>
          </p:nvPr>
        </p:nvSpPr>
        <p:spPr>
          <a:xfrm>
            <a:off x="1047750" y="715963"/>
            <a:ext cx="4770438" cy="3578225"/>
          </a:xfrm>
          <a:prstGeom prst="rect">
            <a:avLst/>
          </a:prstGeom>
          <a:noFill/>
          <a:ln w="12700">
            <a:solidFill>
              <a:prstClr val="black"/>
            </a:solidFill>
          </a:ln>
        </p:spPr>
        <p:txBody>
          <a:bodyPr vert="horz" lIns="93731" tIns="46866" rIns="93731" bIns="46866" rtlCol="0" anchor="ctr"/>
          <a:lstStyle/>
          <a:p>
            <a:endParaRPr lang="en-GB"/>
          </a:p>
        </p:txBody>
      </p:sp>
      <p:sp>
        <p:nvSpPr>
          <p:cNvPr id="5" name="Notes Placeholder 4"/>
          <p:cNvSpPr>
            <a:spLocks noGrp="1"/>
          </p:cNvSpPr>
          <p:nvPr>
            <p:ph type="body" sz="quarter" idx="3"/>
          </p:nvPr>
        </p:nvSpPr>
        <p:spPr>
          <a:xfrm>
            <a:off x="686595" y="4531917"/>
            <a:ext cx="5492750" cy="4293394"/>
          </a:xfrm>
          <a:prstGeom prst="rect">
            <a:avLst/>
          </a:prstGeom>
        </p:spPr>
        <p:txBody>
          <a:bodyPr vert="horz" lIns="93731" tIns="46866" rIns="93731" bIns="468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062176"/>
            <a:ext cx="2975240" cy="477044"/>
          </a:xfrm>
          <a:prstGeom prst="rect">
            <a:avLst/>
          </a:prstGeom>
        </p:spPr>
        <p:txBody>
          <a:bodyPr vert="horz" lIns="93731" tIns="46866" rIns="93731" bIns="46866" rtlCol="0" anchor="b"/>
          <a:lstStyle>
            <a:lvl1pPr algn="l">
              <a:defRPr sz="1300"/>
            </a:lvl1pPr>
          </a:lstStyle>
          <a:p>
            <a:endParaRPr lang="en-GB"/>
          </a:p>
        </p:txBody>
      </p:sp>
      <p:sp>
        <p:nvSpPr>
          <p:cNvPr id="7" name="Slide Number Placeholder 6"/>
          <p:cNvSpPr>
            <a:spLocks noGrp="1"/>
          </p:cNvSpPr>
          <p:nvPr>
            <p:ph type="sldNum" sz="quarter" idx="5"/>
          </p:nvPr>
        </p:nvSpPr>
        <p:spPr>
          <a:xfrm>
            <a:off x="3889112" y="9062176"/>
            <a:ext cx="2975240" cy="477044"/>
          </a:xfrm>
          <a:prstGeom prst="rect">
            <a:avLst/>
          </a:prstGeom>
        </p:spPr>
        <p:txBody>
          <a:bodyPr vert="horz" lIns="93731" tIns="46866" rIns="93731" bIns="46866" rtlCol="0" anchor="b"/>
          <a:lstStyle>
            <a:lvl1pPr algn="r">
              <a:defRPr sz="1300"/>
            </a:lvl1pPr>
          </a:lstStyle>
          <a:p>
            <a:fld id="{288F28EA-5C8C-4585-A33D-2091994CC79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a:t>Our next event will be similar to the usual ones and will be on 2</a:t>
            </a:r>
            <a:r>
              <a:rPr lang="en-GB" sz="1800" baseline="30000" dirty="0"/>
              <a:t>nd</a:t>
            </a:r>
            <a:r>
              <a:rPr lang="en-GB" sz="1800" dirty="0"/>
              <a:t> May. Please put the date in your diaries. </a:t>
            </a:r>
          </a:p>
          <a:p>
            <a:endParaRPr lang="en-GB" sz="1800" dirty="0"/>
          </a:p>
          <a:p>
            <a:endParaRPr lang="en-GB" sz="1800" dirty="0"/>
          </a:p>
        </p:txBody>
      </p:sp>
      <p:sp>
        <p:nvSpPr>
          <p:cNvPr id="4" name="Slide Number Placeholder 3"/>
          <p:cNvSpPr>
            <a:spLocks noGrp="1"/>
          </p:cNvSpPr>
          <p:nvPr>
            <p:ph type="sldNum" sz="quarter" idx="5"/>
          </p:nvPr>
        </p:nvSpPr>
        <p:spPr/>
        <p:txBody>
          <a:bodyPr/>
          <a:lstStyle/>
          <a:p>
            <a:fld id="{288F28EA-5C8C-4585-A33D-2091994CC79A}" type="slidenum">
              <a:rPr lang="en-GB" smtClean="0"/>
              <a:pPr/>
              <a:t>1</a:t>
            </a:fld>
            <a:endParaRPr lang="en-GB"/>
          </a:p>
        </p:txBody>
      </p:sp>
    </p:spTree>
    <p:extLst>
      <p:ext uri="{BB962C8B-B14F-4D97-AF65-F5344CB8AC3E}">
        <p14:creationId xmlns:p14="http://schemas.microsoft.com/office/powerpoint/2010/main" val="404086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320675"/>
            <a:ext cx="3609975" cy="2706688"/>
          </a:xfrm>
        </p:spPr>
      </p:sp>
      <p:sp>
        <p:nvSpPr>
          <p:cNvPr id="3" name="Notes Placeholder 2"/>
          <p:cNvSpPr>
            <a:spLocks noGrp="1"/>
          </p:cNvSpPr>
          <p:nvPr>
            <p:ph type="body" idx="1"/>
          </p:nvPr>
        </p:nvSpPr>
        <p:spPr>
          <a:xfrm>
            <a:off x="552649" y="3027363"/>
            <a:ext cx="6120680" cy="627957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t>We have updated the flyer for ‘Healthy You’ that takes place in St Paul’s Church </a:t>
            </a:r>
            <a:r>
              <a:rPr lang="en-GB" sz="1900" dirty="0" err="1"/>
              <a:t>Roundshaw</a:t>
            </a:r>
            <a:r>
              <a:rPr lang="en-GB" sz="1900" dirty="0"/>
              <a:t> on the Last Thursday of the month to coincide with the usual Drop in sessions at The Phoenix Centre where residents can meet their MP, Local Councillors, Metropolitan Homes, the estate landlord and other useful contacts. Our Charity supports the NHS by hosting the Monthly ‘Healthy You’ sessions paying for printing flyers, hall hire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dirty="0"/>
          </a:p>
          <a:p>
            <a:r>
              <a:rPr lang="en-GB" sz="1900" dirty="0"/>
              <a:t>The Sutton INT’s have been asked to focus on Cardiovascular disease as a main project. Wallington INT has been doing this for the past year or more by providing Health Coach sessions, regular BP and BMI monitoring and other help. </a:t>
            </a:r>
          </a:p>
          <a:p>
            <a:r>
              <a:rPr lang="en-GB" sz="1900" dirty="0"/>
              <a:t>We are now moving on with more pressing local issues, those of Mental Health. The new flyers re now available and will preplace the previous ones mentioning Healthy weight as we move to a more holistic view with the Lifestyle Coaches aligning their sessions more broadly.</a:t>
            </a:r>
          </a:p>
          <a:p>
            <a:endParaRPr lang="en-GB" dirty="0"/>
          </a:p>
          <a:p>
            <a:r>
              <a:rPr lang="en-GB" sz="1800" dirty="0"/>
              <a:t>Just to note - Whilst these sessions take place in </a:t>
            </a:r>
            <a:r>
              <a:rPr lang="en-GB" sz="1800" dirty="0" err="1"/>
              <a:t>Roundshaw</a:t>
            </a:r>
            <a:r>
              <a:rPr lang="en-GB" sz="1800" dirty="0"/>
              <a:t> </a:t>
            </a:r>
          </a:p>
          <a:p>
            <a:r>
              <a:rPr lang="en-GB" sz="1800" dirty="0"/>
              <a:t>I need to stress that they are open to all residents locally and especially those whose GP’s are in the Wallington INT part of the Sutton Primary Care Network. </a:t>
            </a:r>
          </a:p>
          <a:p>
            <a:endParaRPr lang="en-GB" dirty="0"/>
          </a:p>
        </p:txBody>
      </p:sp>
      <p:sp>
        <p:nvSpPr>
          <p:cNvPr id="4" name="Slide Number Placeholder 3"/>
          <p:cNvSpPr>
            <a:spLocks noGrp="1"/>
          </p:cNvSpPr>
          <p:nvPr>
            <p:ph type="sldNum" sz="quarter" idx="10"/>
          </p:nvPr>
        </p:nvSpPr>
        <p:spPr/>
        <p:txBody>
          <a:bodyPr/>
          <a:lstStyle/>
          <a:p>
            <a:fld id="{288F28EA-5C8C-4585-A33D-2091994CC79A}"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233363"/>
            <a:ext cx="4113212" cy="3086100"/>
          </a:xfrm>
        </p:spPr>
      </p:sp>
      <p:sp>
        <p:nvSpPr>
          <p:cNvPr id="3" name="Notes Placeholder 2"/>
          <p:cNvSpPr>
            <a:spLocks noGrp="1"/>
          </p:cNvSpPr>
          <p:nvPr>
            <p:ph type="body" idx="1"/>
          </p:nvPr>
        </p:nvSpPr>
        <p:spPr>
          <a:xfrm>
            <a:off x="480641" y="3343879"/>
            <a:ext cx="6048672" cy="5675030"/>
          </a:xfrm>
        </p:spPr>
        <p:txBody>
          <a:bodyPr>
            <a:noAutofit/>
          </a:bodyPr>
          <a:lstStyle/>
          <a:p>
            <a:r>
              <a:rPr lang="en-GB" sz="1800" dirty="0"/>
              <a:t>On the reverse of the Healthy You flyer is a list of regular exhibitors at the Phoenix Centre Drop in Sessions, also on the Last Thursday of each month.</a:t>
            </a:r>
          </a:p>
          <a:p>
            <a:endParaRPr lang="en-GB" sz="1800" dirty="0"/>
          </a:p>
          <a:p>
            <a:r>
              <a:rPr lang="en-GB" sz="1800" dirty="0"/>
              <a:t>We are keen to add to these and most recently I have been in contact with Citizens Advice Bureau Sutton who will be attending from now on as often those that access their services are at the end of their tether due to debt, housing issues, problems accessing benefits etc. </a:t>
            </a:r>
          </a:p>
          <a:p>
            <a:endParaRPr lang="en-GB" sz="1800" dirty="0"/>
          </a:p>
          <a:p>
            <a:r>
              <a:rPr lang="en-GB" sz="1800" dirty="0"/>
              <a:t>This leads us on to another vital project – that of Mental Health.</a:t>
            </a:r>
          </a:p>
          <a:p>
            <a:r>
              <a:rPr lang="en-GB" sz="1800" dirty="0"/>
              <a:t>In the months leading up to Christmas there were 4 suicides in </a:t>
            </a:r>
            <a:r>
              <a:rPr lang="en-GB" sz="1800" dirty="0" err="1"/>
              <a:t>Roundshaw</a:t>
            </a:r>
            <a:r>
              <a:rPr lang="en-GB" sz="1800" dirty="0"/>
              <a:t> which is a tragic statistic that needed addressing quickly so Dr Raza </a:t>
            </a:r>
            <a:r>
              <a:rPr lang="en-GB" sz="1800" dirty="0" err="1"/>
              <a:t>Toosy</a:t>
            </a:r>
            <a:r>
              <a:rPr lang="en-GB" sz="1800" dirty="0"/>
              <a:t> and I looked into the patient Health data for Mental Health in the area.. </a:t>
            </a:r>
          </a:p>
          <a:p>
            <a:r>
              <a:rPr lang="en-GB" sz="1800" dirty="0"/>
              <a:t>The results were quite shocking with a huge increase in the numbers of Mental Health referrals. Talking to residents also showed their mounting concerns regarding the mental health of young adults.</a:t>
            </a:r>
          </a:p>
        </p:txBody>
      </p:sp>
      <p:sp>
        <p:nvSpPr>
          <p:cNvPr id="4" name="Slide Number Placeholder 3"/>
          <p:cNvSpPr>
            <a:spLocks noGrp="1"/>
          </p:cNvSpPr>
          <p:nvPr>
            <p:ph type="sldNum" sz="quarter" idx="5"/>
          </p:nvPr>
        </p:nvSpPr>
        <p:spPr/>
        <p:txBody>
          <a:bodyPr/>
          <a:lstStyle/>
          <a:p>
            <a:fld id="{288F28EA-5C8C-4585-A33D-2091994CC79A}" type="slidenum">
              <a:rPr lang="en-GB" smtClean="0"/>
              <a:pPr/>
              <a:t>3</a:t>
            </a:fld>
            <a:endParaRPr lang="en-GB"/>
          </a:p>
        </p:txBody>
      </p:sp>
    </p:spTree>
    <p:extLst>
      <p:ext uri="{BB962C8B-B14F-4D97-AF65-F5344CB8AC3E}">
        <p14:creationId xmlns:p14="http://schemas.microsoft.com/office/powerpoint/2010/main" val="304923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5" y="4531917"/>
            <a:ext cx="5698702" cy="42933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So, our Charity is delighted to have been able to work with </a:t>
            </a:r>
            <a:r>
              <a:rPr lang="en-GB" sz="2000" dirty="0" err="1"/>
              <a:t>Mthr</a:t>
            </a:r>
            <a:r>
              <a:rPr lang="en-GB" sz="2000" dirty="0"/>
              <a:t> </a:t>
            </a:r>
            <a:r>
              <a:rPr lang="en-GB" sz="2000" dirty="0" err="1"/>
              <a:t>Berni</a:t>
            </a:r>
            <a:r>
              <a:rPr lang="en-GB" sz="2000" dirty="0"/>
              <a:t>, the Wallington INT and Scott from The Proper Blokes Club and between us we have created a Man Space – a Safe place for men to get together for a chat on ‘Men’s Monday’ from 6 to 9 pm. When the church is open to any men that want to pop in for a chat and free refreshments. If you have mobility issues or do not want to walk then you are still welcome to attend</a:t>
            </a:r>
            <a:endParaRPr lang="en-GB" dirty="0"/>
          </a:p>
        </p:txBody>
      </p:sp>
      <p:sp>
        <p:nvSpPr>
          <p:cNvPr id="4" name="Slide Number Placeholder 3"/>
          <p:cNvSpPr>
            <a:spLocks noGrp="1"/>
          </p:cNvSpPr>
          <p:nvPr>
            <p:ph type="sldNum" sz="quarter" idx="5"/>
          </p:nvPr>
        </p:nvSpPr>
        <p:spPr/>
        <p:txBody>
          <a:bodyPr/>
          <a:lstStyle/>
          <a:p>
            <a:fld id="{288F28EA-5C8C-4585-A33D-2091994CC79A}" type="slidenum">
              <a:rPr lang="en-GB" smtClean="0"/>
              <a:pPr/>
              <a:t>4</a:t>
            </a:fld>
            <a:endParaRPr lang="en-GB"/>
          </a:p>
        </p:txBody>
      </p:sp>
    </p:spTree>
    <p:extLst>
      <p:ext uri="{BB962C8B-B14F-4D97-AF65-F5344CB8AC3E}">
        <p14:creationId xmlns:p14="http://schemas.microsoft.com/office/powerpoint/2010/main" val="134782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233363"/>
            <a:ext cx="4041775" cy="3032125"/>
          </a:xfrm>
        </p:spPr>
      </p:sp>
      <p:sp>
        <p:nvSpPr>
          <p:cNvPr id="3" name="Notes Placeholder 2"/>
          <p:cNvSpPr>
            <a:spLocks noGrp="1"/>
          </p:cNvSpPr>
          <p:nvPr>
            <p:ph type="body" idx="1"/>
          </p:nvPr>
        </p:nvSpPr>
        <p:spPr>
          <a:xfrm>
            <a:off x="480641" y="3265488"/>
            <a:ext cx="6192688" cy="5609405"/>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t>The Charity also commissioned Scott and The Proper Blokes Club to provide the first 13 weeks of this Men’s Walk &amp; Talk project that started on 20</a:t>
            </a:r>
            <a:r>
              <a:rPr lang="en-GB" sz="1900" baseline="30000" dirty="0"/>
              <a:t>th</a:t>
            </a:r>
            <a:r>
              <a:rPr lang="en-GB" sz="1900" dirty="0"/>
              <a:t> January (Known as Blue Monday – said to be the most depressing day of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t>We are hoping to encourage all men, Even if they don’t have any issues themselves to consider joining in the walk that is only 1 hour as you never know who you might be helping just by being there.</a:t>
            </a:r>
          </a:p>
          <a:p>
            <a:pPr>
              <a:defRPr/>
            </a:pPr>
            <a:r>
              <a:rPr lang="en-GB" sz="1900" dirty="0"/>
              <a:t>Numbers have been quite low so far mainly due to adverse weather but we expect the numbers to increase as Spring comes with the lighter evenings. Please help get the word out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t>If you don’t know about Scott already do read up on The Proper Blokes Club – on Facebook, and many other social media platforms. He is inspirational having conquered his own problems with addictions to champion Men’s Mental Health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t>He is doing 32 Marathons this year, one in each London Borough to raise awareness and a couple of weeks ago did one in Sutton and there are YouTube videos of him travelling the borough. – Well worth watching!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endParaRPr lang="en-GB" dirty="0"/>
          </a:p>
        </p:txBody>
      </p:sp>
      <p:sp>
        <p:nvSpPr>
          <p:cNvPr id="4" name="Slide Number Placeholder 3"/>
          <p:cNvSpPr>
            <a:spLocks noGrp="1"/>
          </p:cNvSpPr>
          <p:nvPr>
            <p:ph type="sldNum" sz="quarter" idx="5"/>
          </p:nvPr>
        </p:nvSpPr>
        <p:spPr/>
        <p:txBody>
          <a:bodyPr/>
          <a:lstStyle/>
          <a:p>
            <a:fld id="{288F28EA-5C8C-4585-A33D-2091994CC79A}" type="slidenum">
              <a:rPr lang="en-GB" smtClean="0"/>
              <a:pPr/>
              <a:t>5</a:t>
            </a:fld>
            <a:endParaRPr lang="en-GB"/>
          </a:p>
        </p:txBody>
      </p:sp>
    </p:spTree>
    <p:extLst>
      <p:ext uri="{BB962C8B-B14F-4D97-AF65-F5344CB8AC3E}">
        <p14:creationId xmlns:p14="http://schemas.microsoft.com/office/powerpoint/2010/main" val="336981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744538"/>
            <a:ext cx="4073525" cy="3055937"/>
          </a:xfrm>
        </p:spPr>
      </p:sp>
      <p:sp>
        <p:nvSpPr>
          <p:cNvPr id="3" name="Notes Placeholder 2"/>
          <p:cNvSpPr>
            <a:spLocks noGrp="1"/>
          </p:cNvSpPr>
          <p:nvPr>
            <p:ph type="body" idx="1"/>
          </p:nvPr>
        </p:nvSpPr>
        <p:spPr>
          <a:xfrm>
            <a:off x="480641" y="3894294"/>
            <a:ext cx="6048672" cy="5055657"/>
          </a:xfrm>
        </p:spPr>
        <p:txBody>
          <a:bodyPr>
            <a:normAutofit fontScale="70000" lnSpcReduction="20000"/>
          </a:bodyPr>
          <a:lstStyle/>
          <a:p>
            <a:r>
              <a:rPr lang="en-GB" sz="2600" dirty="0"/>
              <a:t>The other part of Mental Health we are going to be working with is Dementia – something that many people are concerned about so we have added that as a priority as well and are looking to open a Dementia cafe in the church in May.</a:t>
            </a:r>
          </a:p>
          <a:p>
            <a:endParaRPr lang="en-GB" sz="2600" dirty="0"/>
          </a:p>
          <a:p>
            <a:r>
              <a:rPr lang="en-GB" sz="2600" dirty="0"/>
              <a:t>This will be for people and their carers and we hope to provide a time for carers to be able to have a break and chat to others so they receive some peer support whilst the other group have an activity.</a:t>
            </a:r>
          </a:p>
          <a:p>
            <a:endParaRPr lang="en-GB" sz="2600" dirty="0"/>
          </a:p>
          <a:p>
            <a:r>
              <a:rPr lang="en-GB" sz="2600" dirty="0"/>
              <a:t>On Thursday 27</a:t>
            </a:r>
            <a:r>
              <a:rPr lang="en-GB" sz="2600" baseline="30000" dirty="0"/>
              <a:t>th</a:t>
            </a:r>
            <a:r>
              <a:rPr lang="en-GB" sz="2600" dirty="0"/>
              <a:t> March we will have Part 2 of our conversation on Dementia in the Church from 10.30 to 1 pm with some suitable exhibitors that can guide people to where there is help and support.</a:t>
            </a:r>
          </a:p>
          <a:p>
            <a:endParaRPr lang="en-GB" sz="2600" dirty="0"/>
          </a:p>
          <a:p>
            <a:r>
              <a:rPr lang="en-GB" sz="2600" dirty="0"/>
              <a:t>The first session was in January and was very well received and this time we will have even more speakers and exhibitors.</a:t>
            </a:r>
          </a:p>
          <a:p>
            <a:endParaRPr lang="en-GB" sz="2600" dirty="0"/>
          </a:p>
          <a:p>
            <a:r>
              <a:rPr lang="en-GB" sz="2600" dirty="0"/>
              <a:t>If anyone has any questions about where the Wallington INT is heading or what we are doing I am happy to answer them.</a:t>
            </a:r>
          </a:p>
          <a:p>
            <a:endParaRPr lang="en-GB" sz="2000" dirty="0"/>
          </a:p>
          <a:p>
            <a:endParaRPr lang="en-GB" sz="2000" dirty="0"/>
          </a:p>
          <a:p>
            <a:endParaRPr lang="en-GB" dirty="0"/>
          </a:p>
          <a:p>
            <a:endParaRPr lang="en-GB" dirty="0"/>
          </a:p>
        </p:txBody>
      </p:sp>
      <p:sp>
        <p:nvSpPr>
          <p:cNvPr id="4" name="Slide Number Placeholder 3"/>
          <p:cNvSpPr>
            <a:spLocks noGrp="1"/>
          </p:cNvSpPr>
          <p:nvPr>
            <p:ph type="sldNum" sz="quarter" idx="5"/>
          </p:nvPr>
        </p:nvSpPr>
        <p:spPr/>
        <p:txBody>
          <a:bodyPr/>
          <a:lstStyle/>
          <a:p>
            <a:fld id="{288F28EA-5C8C-4585-A33D-2091994CC79A}" type="slidenum">
              <a:rPr lang="en-GB" smtClean="0"/>
              <a:pPr/>
              <a:t>6</a:t>
            </a:fld>
            <a:endParaRPr lang="en-GB"/>
          </a:p>
        </p:txBody>
      </p:sp>
    </p:spTree>
    <p:extLst>
      <p:ext uri="{BB962C8B-B14F-4D97-AF65-F5344CB8AC3E}">
        <p14:creationId xmlns:p14="http://schemas.microsoft.com/office/powerpoint/2010/main" val="115055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4B773-8491-4D50-9ADB-85B61D522A34}" type="datetimeFigureOut">
              <a:rPr lang="en-GB" smtClean="0"/>
              <a:pPr/>
              <a:t>19/03/2025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4E5DB2-40B8-4FBE-883E-0FC8D3FD51D8}" type="slidenum">
              <a:rPr lang="en-GB" smtClean="0"/>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9008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4B773-8491-4D50-9ADB-85B61D522A34}" type="datetimeFigureOut">
              <a:rPr lang="en-GB" smtClean="0"/>
              <a:pPr/>
              <a:t>19/03/2025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E5DB2-40B8-4FBE-883E-0FC8D3FD51D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laston community and wellbeing charity">
            <a:extLst>
              <a:ext uri="{FF2B5EF4-FFF2-40B4-BE49-F238E27FC236}">
                <a16:creationId xmlns:a16="http://schemas.microsoft.com/office/drawing/2014/main" id="{4FD4DBB3-4F7E-40C2-8539-D80DC6A46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56" y="21696"/>
            <a:ext cx="5299364" cy="6858000"/>
          </a:xfrm>
          <a:prstGeom prst="rect">
            <a:avLst/>
          </a:prstGeom>
        </p:spPr>
      </p:pic>
      <p:sp>
        <p:nvSpPr>
          <p:cNvPr id="4" name="TextBox 3">
            <a:extLst>
              <a:ext uri="{FF2B5EF4-FFF2-40B4-BE49-F238E27FC236}">
                <a16:creationId xmlns:a16="http://schemas.microsoft.com/office/drawing/2014/main" id="{874AB150-9BB0-4D07-A12B-70B223ECA98D}"/>
              </a:ext>
            </a:extLst>
          </p:cNvPr>
          <p:cNvSpPr txBox="1"/>
          <p:nvPr/>
        </p:nvSpPr>
        <p:spPr>
          <a:xfrm>
            <a:off x="5450322" y="980728"/>
            <a:ext cx="3298142" cy="3323987"/>
          </a:xfrm>
          <a:prstGeom prst="rect">
            <a:avLst/>
          </a:prstGeom>
          <a:noFill/>
        </p:spPr>
        <p:txBody>
          <a:bodyPr wrap="square" rtlCol="0">
            <a:spAutoFit/>
          </a:bodyPr>
          <a:lstStyle/>
          <a:p>
            <a:pPr algn="ctr"/>
            <a:r>
              <a:rPr lang="en-GB" sz="3200" b="1" dirty="0">
                <a:solidFill>
                  <a:schemeClr val="bg1"/>
                </a:solidFill>
              </a:rPr>
              <a:t>Next Health &amp; Wellbeing Information</a:t>
            </a:r>
          </a:p>
          <a:p>
            <a:pPr algn="ctr"/>
            <a:r>
              <a:rPr lang="en-GB" sz="3200" b="1" dirty="0">
                <a:solidFill>
                  <a:schemeClr val="bg1"/>
                </a:solidFill>
              </a:rPr>
              <a:t>and Advice Day </a:t>
            </a:r>
          </a:p>
          <a:p>
            <a:pPr algn="ctr"/>
            <a:endParaRPr lang="en-GB" sz="3200" b="1" dirty="0">
              <a:solidFill>
                <a:schemeClr val="bg1"/>
              </a:solidFill>
            </a:endParaRPr>
          </a:p>
          <a:p>
            <a:pPr algn="ctr"/>
            <a:r>
              <a:rPr lang="en-GB" sz="3200" b="1" dirty="0">
                <a:solidFill>
                  <a:schemeClr val="bg1"/>
                </a:solidFill>
              </a:rPr>
              <a:t>Friday 2</a:t>
            </a:r>
            <a:r>
              <a:rPr lang="en-GB" sz="3200" b="1" baseline="30000" dirty="0">
                <a:solidFill>
                  <a:schemeClr val="bg1"/>
                </a:solidFill>
              </a:rPr>
              <a:t>nd</a:t>
            </a:r>
            <a:r>
              <a:rPr lang="en-GB" sz="3200" b="1" dirty="0">
                <a:solidFill>
                  <a:schemeClr val="bg1"/>
                </a:solidFill>
              </a:rPr>
              <a:t> May</a:t>
            </a:r>
          </a:p>
          <a:p>
            <a:endParaRPr lang="en-GB" dirty="0"/>
          </a:p>
        </p:txBody>
      </p:sp>
      <p:sp>
        <p:nvSpPr>
          <p:cNvPr id="2" name="Title 1">
            <a:extLst>
              <a:ext uri="{FF2B5EF4-FFF2-40B4-BE49-F238E27FC236}">
                <a16:creationId xmlns:a16="http://schemas.microsoft.com/office/drawing/2014/main" id="{484FD9CD-55C1-035D-61ED-5830AC6812A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Slide 1</a:t>
            </a:r>
            <a:endParaRPr lang="en-GB" dirty="0"/>
          </a:p>
        </p:txBody>
      </p:sp>
    </p:spTree>
    <p:extLst>
      <p:ext uri="{BB962C8B-B14F-4D97-AF65-F5344CB8AC3E}">
        <p14:creationId xmlns:p14="http://schemas.microsoft.com/office/powerpoint/2010/main" val="21228793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y lifestyle support groups">
            <a:extLst>
              <a:ext uri="{FF2B5EF4-FFF2-40B4-BE49-F238E27FC236}">
                <a16:creationId xmlns:a16="http://schemas.microsoft.com/office/drawing/2014/main" id="{A33B1955-51BA-4DA3-8B8F-B6B2A654A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560" y="0"/>
            <a:ext cx="4848880" cy="6858000"/>
          </a:xfrm>
          <a:prstGeom prst="rect">
            <a:avLst/>
          </a:prstGeom>
        </p:spPr>
      </p:pic>
      <p:sp>
        <p:nvSpPr>
          <p:cNvPr id="2" name="Title 1">
            <a:extLst>
              <a:ext uri="{FF2B5EF4-FFF2-40B4-BE49-F238E27FC236}">
                <a16:creationId xmlns:a16="http://schemas.microsoft.com/office/drawing/2014/main" id="{9D3B7BDF-5321-7159-68EC-C93377D2F9E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Slide 2</a:t>
            </a:r>
            <a:endParaRPr lang="en-GB"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lping residents of Roundshaw">
            <a:extLst>
              <a:ext uri="{FF2B5EF4-FFF2-40B4-BE49-F238E27FC236}">
                <a16:creationId xmlns:a16="http://schemas.microsoft.com/office/drawing/2014/main" id="{AA8C04D7-34FA-4F34-9B86-36537D272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0"/>
            <a:ext cx="5088736" cy="7197240"/>
          </a:xfrm>
          <a:prstGeom prst="rect">
            <a:avLst/>
          </a:prstGeom>
        </p:spPr>
      </p:pic>
      <p:sp>
        <p:nvSpPr>
          <p:cNvPr id="2" name="Title 1">
            <a:extLst>
              <a:ext uri="{FF2B5EF4-FFF2-40B4-BE49-F238E27FC236}">
                <a16:creationId xmlns:a16="http://schemas.microsoft.com/office/drawing/2014/main" id="{BDFE0416-1D87-8BF2-1F68-DB05B53076E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Slide 3</a:t>
            </a:r>
            <a:endParaRPr lang="en-GB" dirty="0"/>
          </a:p>
        </p:txBody>
      </p:sp>
    </p:spTree>
    <p:extLst>
      <p:ext uri="{BB962C8B-B14F-4D97-AF65-F5344CB8AC3E}">
        <p14:creationId xmlns:p14="http://schemas.microsoft.com/office/powerpoint/2010/main" val="42647230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afe space for men to get together">
            <a:extLst>
              <a:ext uri="{FF2B5EF4-FFF2-40B4-BE49-F238E27FC236}">
                <a16:creationId xmlns:a16="http://schemas.microsoft.com/office/drawing/2014/main" id="{F943E034-8845-484C-8AFA-9B5B4F0C7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628" y="-16854"/>
            <a:ext cx="5160744" cy="6891707"/>
          </a:xfrm>
          <a:prstGeom prst="rect">
            <a:avLst/>
          </a:prstGeom>
        </p:spPr>
      </p:pic>
      <p:sp>
        <p:nvSpPr>
          <p:cNvPr id="2" name="Title 1">
            <a:extLst>
              <a:ext uri="{FF2B5EF4-FFF2-40B4-BE49-F238E27FC236}">
                <a16:creationId xmlns:a16="http://schemas.microsoft.com/office/drawing/2014/main" id="{616DE572-1710-B686-0227-E38C901918C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Slide 4</a:t>
            </a:r>
            <a:endParaRPr lang="en-GB" dirty="0"/>
          </a:p>
        </p:txBody>
      </p:sp>
    </p:spTree>
    <p:extLst>
      <p:ext uri="{BB962C8B-B14F-4D97-AF65-F5344CB8AC3E}">
        <p14:creationId xmlns:p14="http://schemas.microsoft.com/office/powerpoint/2010/main" val="6420180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m Roundshaw">
            <a:extLst>
              <a:ext uri="{FF2B5EF4-FFF2-40B4-BE49-F238E27FC236}">
                <a16:creationId xmlns:a16="http://schemas.microsoft.com/office/drawing/2014/main" id="{AEC94638-51CF-481A-B9BD-DF7952CE0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811" y="0"/>
            <a:ext cx="4670377" cy="6858000"/>
          </a:xfrm>
          <a:prstGeom prst="rect">
            <a:avLst/>
          </a:prstGeom>
        </p:spPr>
      </p:pic>
      <p:sp>
        <p:nvSpPr>
          <p:cNvPr id="2" name="Title 1">
            <a:extLst>
              <a:ext uri="{FF2B5EF4-FFF2-40B4-BE49-F238E27FC236}">
                <a16:creationId xmlns:a16="http://schemas.microsoft.com/office/drawing/2014/main" id="{5E14352D-58AA-31F0-9924-1EFBA57AF00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Slide</a:t>
            </a:r>
            <a:endParaRPr lang="en-GB" dirty="0"/>
          </a:p>
        </p:txBody>
      </p:sp>
    </p:spTree>
    <p:extLst>
      <p:ext uri="{BB962C8B-B14F-4D97-AF65-F5344CB8AC3E}">
        <p14:creationId xmlns:p14="http://schemas.microsoft.com/office/powerpoint/2010/main" val="13117040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y you let's talk about dementia">
            <a:extLst>
              <a:ext uri="{FF2B5EF4-FFF2-40B4-BE49-F238E27FC236}">
                <a16:creationId xmlns:a16="http://schemas.microsoft.com/office/drawing/2014/main" id="{E27CAD47-1AD5-4035-B058-B2E776C47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788" y="0"/>
            <a:ext cx="4850423" cy="6858000"/>
          </a:xfrm>
          <a:prstGeom prst="rect">
            <a:avLst/>
          </a:prstGeom>
        </p:spPr>
      </p:pic>
      <p:sp>
        <p:nvSpPr>
          <p:cNvPr id="2" name="Title 1">
            <a:extLst>
              <a:ext uri="{FF2B5EF4-FFF2-40B4-BE49-F238E27FC236}">
                <a16:creationId xmlns:a16="http://schemas.microsoft.com/office/drawing/2014/main" id="{C720F97C-1550-3ED9-9C4B-B46D90B5D62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Slide 6</a:t>
            </a:r>
            <a:endParaRPr lang="en-GB" dirty="0"/>
          </a:p>
        </p:txBody>
      </p:sp>
    </p:spTree>
    <p:extLst>
      <p:ext uri="{BB962C8B-B14F-4D97-AF65-F5344CB8AC3E}">
        <p14:creationId xmlns:p14="http://schemas.microsoft.com/office/powerpoint/2010/main" val="28930430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2126</TotalTime>
  <Words>914</Words>
  <Application>Microsoft Office PowerPoint</Application>
  <PresentationFormat>On-screen Show (4:3)</PresentationFormat>
  <Paragraphs>53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vt:lpstr>
      <vt:lpstr>Slide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Lindsay</dc:creator>
  <cp:lastModifiedBy>Katy Morson</cp:lastModifiedBy>
  <cp:revision>183</cp:revision>
  <dcterms:created xsi:type="dcterms:W3CDTF">2016-10-03T09:20:20Z</dcterms:created>
  <dcterms:modified xsi:type="dcterms:W3CDTF">2025-03-19T08:49:30Z</dcterms:modified>
</cp:coreProperties>
</file>